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6878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2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7FF18-74D8-4D2E-90AD-56C84E94F1A7}" type="datetimeFigureOut">
              <a:rPr lang="ru-RU" smtClean="0"/>
              <a:pPr/>
              <a:t>17.03.2009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D2DFAA-150B-4E5B-AC68-48EFAE546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D2DFAA-150B-4E5B-AC68-48EFAE546E1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D2DFAA-150B-4E5B-AC68-48EFAE546E1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3;&#1072;&#1083;&#1080;&#1085;&#1072;\&#1056;&#1072;&#1073;&#1086;&#1095;&#1080;&#1081;%20&#1089;&#1090;&#1086;&#1083;\&#1055;&#1086;&#1079;&#1085;&#1072;&#1074;&#1072;&#1090;&#1077;&#1083;&#1100;&#1085;&#1099;&#1077;%20&#1079;&#1072;&#1085;&#1103;&#1090;&#1080;&#1103;\&#1074;&#1099;&#1087;&#1091;&#1089;&#1082;&#1085;&#1086;&#1081;%20&#1089;%20&#1089;&#1084;&#1091;&#1079;&#1099;&#1082;&#1086;&#1081;\05%20Diego%20Modena%20-%20Mystical%20Force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http://forum.woweb.ru/html/emoticons/smile.gif" TargetMode="External"/><Relationship Id="rId18" Type="http://schemas.openxmlformats.org/officeDocument/2006/relationships/image" Target="../media/image25.png"/><Relationship Id="rId3" Type="http://schemas.openxmlformats.org/officeDocument/2006/relationships/image" Target="../media/image17.gif"/><Relationship Id="rId7" Type="http://schemas.openxmlformats.org/officeDocument/2006/relationships/image" Target="http://forum.woweb.ru/html/emoticons/biggrin.gif" TargetMode="External"/><Relationship Id="rId12" Type="http://schemas.openxmlformats.org/officeDocument/2006/relationships/image" Target="../media/image22.png"/><Relationship Id="rId17" Type="http://schemas.openxmlformats.org/officeDocument/2006/relationships/image" Target="http://forum.woweb.ru/html/emoticons/mad.gif" TargetMode="Externa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png"/><Relationship Id="rId1" Type="http://schemas.openxmlformats.org/officeDocument/2006/relationships/audio" Target="file:///C:\Documents%20and%20Settings\&#1043;&#1072;&#1083;&#1080;&#1085;&#1072;\&#1056;&#1072;&#1073;&#1086;&#1095;&#1080;&#1081;%20&#1089;&#1090;&#1086;&#1083;\&#1074;&#1099;&#1087;&#1091;&#1089;&#1082;&#1085;&#1086;&#1081;%20&#1089;%20&#1089;&#1084;&#1091;&#1079;&#1099;&#1082;&#1086;&#1081;\04%20James%20Last%20-%20Night%20In%20White%20Satin.mp3" TargetMode="External"/><Relationship Id="rId6" Type="http://schemas.openxmlformats.org/officeDocument/2006/relationships/image" Target="../media/image19.png"/><Relationship Id="rId11" Type="http://schemas.openxmlformats.org/officeDocument/2006/relationships/image" Target="http://forum.woweb.ru/html/emoticons/rolleyes.gif" TargetMode="External"/><Relationship Id="rId5" Type="http://schemas.openxmlformats.org/officeDocument/2006/relationships/image" Target="http://forum.woweb.ru/html/emoticons/wacko.gif" TargetMode="External"/><Relationship Id="rId15" Type="http://schemas.openxmlformats.org/officeDocument/2006/relationships/image" Target="http://forum.woweb.ru/html/emoticons/unsure.gif" TargetMode="External"/><Relationship Id="rId10" Type="http://schemas.openxmlformats.org/officeDocument/2006/relationships/image" Target="../media/image21.gif"/><Relationship Id="rId4" Type="http://schemas.openxmlformats.org/officeDocument/2006/relationships/image" Target="../media/image18.gif"/><Relationship Id="rId9" Type="http://schemas.openxmlformats.org/officeDocument/2006/relationships/image" Target="http://forum.woweb.ru/html/emoticons/cool.gif" TargetMode="External"/><Relationship Id="rId14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3;&#1072;&#1083;&#1080;&#1085;&#1072;\&#1056;&#1072;&#1073;&#1086;&#1095;&#1080;&#1081;%20&#1089;&#1090;&#1086;&#1083;\&#1055;&#1086;&#1079;&#1085;&#1072;&#1074;&#1072;&#1090;&#1077;&#1083;&#1100;&#1085;&#1099;&#1077;%20&#1079;&#1072;&#1085;&#1103;&#1090;&#1080;&#1103;\&#1074;&#1099;&#1087;&#1091;&#1089;&#1082;&#1085;&#1086;&#1081;%20&#1089;%20&#1089;&#1084;&#1091;&#1079;&#1099;&#1082;&#1086;&#1081;\&#1074;&#1072;&#1083;&#1100;&#1089;.wma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571612"/>
            <a:ext cx="7786742" cy="1446550"/>
          </a:xfrm>
          <a:prstGeom prst="rect">
            <a:avLst/>
          </a:prstGeom>
          <a:scene3d>
            <a:camera prst="isometricLeftDown"/>
            <a:lightRig rig="threePt" dir="t"/>
          </a:scene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>
                  <a:solidFill>
                    <a:srgbClr val="FFC000"/>
                  </a:solidFill>
                </a:ln>
                <a:solidFill>
                  <a:schemeClr val="tx1"/>
                </a:solidFill>
              </a:rPr>
              <a:t>Исследование</a:t>
            </a:r>
            <a:endParaRPr lang="ru-RU" sz="8800" b="1" dirty="0">
              <a:ln>
                <a:solidFill>
                  <a:srgbClr val="FFC000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5" name="Picture 5" descr="04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404813"/>
            <a:ext cx="1908175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7a28073b31429a8c31f9a8830e71f9a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000240"/>
            <a:ext cx="1655763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14282" y="3857628"/>
            <a:ext cx="82868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Подвергать научному изучению, то есть осмысливать структуру математических приёмов учебной деятельности.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8" name="05 Diego Modena - Mystical Forc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8572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21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9" descr="37r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000240"/>
            <a:ext cx="2286016" cy="2171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smili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642910" y="428604"/>
            <a:ext cx="2071702" cy="2071702"/>
          </a:xfrm>
          <a:prstGeom prst="rect">
            <a:avLst/>
          </a:prstGeom>
          <a:noFill/>
        </p:spPr>
      </p:pic>
      <p:pic>
        <p:nvPicPr>
          <p:cNvPr id="2051" name="Picture 3" descr="smilie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5572132" y="4143380"/>
            <a:ext cx="2405078" cy="2405078"/>
          </a:xfrm>
          <a:prstGeom prst="rect">
            <a:avLst/>
          </a:prstGeom>
          <a:noFill/>
        </p:spPr>
      </p:pic>
      <p:pic>
        <p:nvPicPr>
          <p:cNvPr id="2053" name="Picture 5" descr="smilie"/>
          <p:cNvPicPr>
            <a:picLocks noChangeAspect="1" noChangeArrowheads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 rot="10800000" flipV="1">
            <a:off x="6715140" y="1857364"/>
            <a:ext cx="2143116" cy="2143116"/>
          </a:xfrm>
          <a:prstGeom prst="rect">
            <a:avLst/>
          </a:prstGeom>
          <a:noFill/>
        </p:spPr>
      </p:pic>
      <p:pic>
        <p:nvPicPr>
          <p:cNvPr id="2054" name="Picture 6" descr="smilie"/>
          <p:cNvPicPr>
            <a:picLocks noChangeAspect="1" noChangeArrowheads="1"/>
          </p:cNvPicPr>
          <p:nvPr/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2928926" y="0"/>
            <a:ext cx="1857388" cy="1857388"/>
          </a:xfrm>
          <a:prstGeom prst="rect">
            <a:avLst/>
          </a:prstGeom>
          <a:noFill/>
        </p:spPr>
      </p:pic>
      <p:pic>
        <p:nvPicPr>
          <p:cNvPr id="2055" name="Picture 7" descr="smili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571472" y="4429132"/>
            <a:ext cx="2000232" cy="2000232"/>
          </a:xfrm>
          <a:prstGeom prst="rect">
            <a:avLst/>
          </a:prstGeom>
          <a:noFill/>
        </p:spPr>
      </p:pic>
      <p:pic>
        <p:nvPicPr>
          <p:cNvPr id="2057" name="Picture 9" descr="smilie"/>
          <p:cNvPicPr>
            <a:picLocks noChangeAspect="1" noChangeArrowheads="1"/>
          </p:cNvPicPr>
          <p:nvPr/>
        </p:nvPicPr>
        <p:blipFill>
          <a:blip r:embed="rId12" r:link="rId13"/>
          <a:srcRect/>
          <a:stretch>
            <a:fillRect/>
          </a:stretch>
        </p:blipFill>
        <p:spPr bwMode="auto">
          <a:xfrm>
            <a:off x="3071802" y="4500570"/>
            <a:ext cx="2143108" cy="2143108"/>
          </a:xfrm>
          <a:prstGeom prst="rect">
            <a:avLst/>
          </a:prstGeom>
          <a:noFill/>
        </p:spPr>
      </p:pic>
      <p:pic>
        <p:nvPicPr>
          <p:cNvPr id="2058" name="Picture 10" descr="smilie"/>
          <p:cNvPicPr>
            <a:picLocks noChangeAspect="1" noChangeArrowheads="1"/>
          </p:cNvPicPr>
          <p:nvPr/>
        </p:nvPicPr>
        <p:blipFill>
          <a:blip r:embed="rId14" r:link="rId15"/>
          <a:srcRect/>
          <a:stretch>
            <a:fillRect/>
          </a:stretch>
        </p:blipFill>
        <p:spPr bwMode="auto">
          <a:xfrm>
            <a:off x="0" y="2357430"/>
            <a:ext cx="2214578" cy="2214578"/>
          </a:xfrm>
          <a:prstGeom prst="rect">
            <a:avLst/>
          </a:prstGeom>
          <a:noFill/>
        </p:spPr>
      </p:pic>
      <p:pic>
        <p:nvPicPr>
          <p:cNvPr id="2059" name="Picture 11" descr="smilie"/>
          <p:cNvPicPr>
            <a:picLocks noChangeAspect="1" noChangeArrowheads="1"/>
          </p:cNvPicPr>
          <p:nvPr/>
        </p:nvPicPr>
        <p:blipFill>
          <a:blip r:embed="rId16" r:link="rId17"/>
          <a:srcRect/>
          <a:stretch>
            <a:fillRect/>
          </a:stretch>
        </p:blipFill>
        <p:spPr bwMode="auto">
          <a:xfrm>
            <a:off x="5214942" y="214290"/>
            <a:ext cx="1928794" cy="1928794"/>
          </a:xfrm>
          <a:prstGeom prst="rect">
            <a:avLst/>
          </a:prstGeom>
          <a:noFill/>
        </p:spPr>
      </p:pic>
      <p:pic>
        <p:nvPicPr>
          <p:cNvPr id="20" name="04 James Last - Night In White Sati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8"/>
          <a:stretch>
            <a:fillRect/>
          </a:stretch>
        </p:blipFill>
        <p:spPr>
          <a:xfrm>
            <a:off x="842965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58  0.125 0.16647  C 0.125 0.25837  0.069 0.33295  0 0.33295  C -0.069 0.33295  -0.125 0.25837  -0.125 0.16647  C -0.125 0.07458  -0.069 0  0 0  Z" pathEditMode="relative" ptsTypes="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85" decel="100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85" decel="100000"/>
                                        <p:tgtEl>
                                          <p:spTgt spid="20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385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385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5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5720" y="357166"/>
          <a:ext cx="8382279" cy="6285254"/>
        </p:xfrm>
        <a:graphic>
          <a:graphicData uri="http://schemas.openxmlformats.org/presentationml/2006/ole">
            <p:oleObj spid="_x0000_s1026" name="Презентация" r:id="rId3" imgW="4568900" imgH="3425883" progId="PowerPoint.Show.12">
              <p:embed/>
            </p:oleObj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57224" y="2071678"/>
            <a:ext cx="13404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</a:rPr>
              <a:t>Пер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1670" y="2071678"/>
            <a:ext cx="140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C000"/>
                </a:solidFill>
              </a:rPr>
              <a:t>вый</a:t>
            </a:r>
            <a:endParaRPr lang="ru-RU" sz="5400" b="1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2071678"/>
            <a:ext cx="8996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err="1" smtClean="0">
                <a:solidFill>
                  <a:srgbClr val="FFC000"/>
                </a:solidFill>
              </a:rPr>
              <a:t>вр</a:t>
            </a:r>
            <a:endParaRPr lang="ru-RU" sz="5400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6" y="2071678"/>
            <a:ext cx="10211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C000"/>
                </a:solidFill>
              </a:rPr>
              <a:t>ем</a:t>
            </a:r>
            <a:endParaRPr lang="ru-RU" sz="5400" b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2071678"/>
            <a:ext cx="8723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err="1" smtClean="0">
                <a:solidFill>
                  <a:srgbClr val="FFC000"/>
                </a:solidFill>
              </a:rPr>
              <a:t>яв</a:t>
            </a:r>
            <a:endParaRPr lang="ru-RU" sz="5400" b="1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2132" y="2071678"/>
            <a:ext cx="5325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C000"/>
                </a:solidFill>
              </a:rPr>
              <a:t>е</a:t>
            </a:r>
            <a:endParaRPr lang="ru-RU" sz="5400" b="1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9322" y="2071678"/>
            <a:ext cx="16562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err="1" smtClean="0">
                <a:solidFill>
                  <a:srgbClr val="FFC000"/>
                </a:solidFill>
              </a:rPr>
              <a:t>личи</a:t>
            </a:r>
            <a:endParaRPr lang="ru-RU" sz="54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58082" y="2071678"/>
            <a:ext cx="9044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C000"/>
                </a:solidFill>
              </a:rPr>
              <a:t>на</a:t>
            </a:r>
            <a:endParaRPr lang="ru-RU" sz="5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6" grpId="0"/>
      <p:bldP spid="6" grpId="1"/>
      <p:bldP spid="7" grpId="0"/>
      <p:bldP spid="8" grpId="0"/>
      <p:bldP spid="8" grpId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данные 8"/>
          <p:cNvSpPr/>
          <p:nvPr/>
        </p:nvSpPr>
        <p:spPr>
          <a:xfrm>
            <a:off x="4857752" y="2500306"/>
            <a:ext cx="4071966" cy="250033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4286248" y="285728"/>
            <a:ext cx="3071834" cy="178595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28604"/>
            <a:ext cx="2786082" cy="1857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857224" y="500042"/>
            <a:ext cx="9286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/>
              <a:t>V</a:t>
            </a:r>
            <a:endParaRPr lang="ru-RU" sz="8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85918" y="1071546"/>
            <a:ext cx="7858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/>
              <a:t>t</a:t>
            </a:r>
            <a:endParaRPr lang="ru-RU" sz="8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43174" y="428604"/>
            <a:ext cx="71846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Ѕ</a:t>
            </a:r>
            <a:endParaRPr lang="ru-RU" sz="8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357686" y="357167"/>
            <a:ext cx="346454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err="1" smtClean="0"/>
              <a:t>х</a:t>
            </a:r>
            <a:r>
              <a:rPr lang="ru-RU" sz="6600" b="1" dirty="0" smtClean="0"/>
              <a:t> · а = в</a:t>
            </a:r>
          </a:p>
          <a:p>
            <a:endParaRPr lang="ru-RU" sz="6600" b="1" dirty="0" smtClean="0"/>
          </a:p>
          <a:p>
            <a:endParaRPr lang="ru-RU" sz="8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715008" y="2786058"/>
            <a:ext cx="31432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а · в = с</a:t>
            </a:r>
          </a:p>
          <a:p>
            <a:r>
              <a:rPr lang="ru-RU" sz="6000" b="1" dirty="0" smtClean="0"/>
              <a:t>с : а = в</a:t>
            </a:r>
            <a:endParaRPr lang="ru-RU" sz="6000" b="1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H="1" flipV="1">
            <a:off x="500034" y="3256476"/>
            <a:ext cx="3571900" cy="29648"/>
          </a:xfrm>
          <a:prstGeom prst="straightConnector1">
            <a:avLst/>
          </a:prstGeom>
          <a:ln w="76200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28596" y="3143248"/>
            <a:ext cx="45719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071538" y="3143248"/>
            <a:ext cx="45719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857356" y="3143248"/>
            <a:ext cx="45719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714612" y="3143248"/>
            <a:ext cx="45719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57158" y="364331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0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000100" y="364331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pic>
        <p:nvPicPr>
          <p:cNvPr id="24" name="Picture 58" descr="cat3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500438"/>
            <a:ext cx="368601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2" grpId="0"/>
      <p:bldP spid="3" grpId="0"/>
      <p:bldP spid="4" grpId="0"/>
      <p:bldP spid="16" grpId="0" animBg="1"/>
      <p:bldP spid="17" grpId="0" animBg="1"/>
      <p:bldP spid="18" grpId="0" animBg="1"/>
      <p:bldP spid="19" grpId="0" animBg="1"/>
      <p:bldP spid="20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1071546"/>
            <a:ext cx="815800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  <a:cs typeface="David" pitchFamily="2" charset="-79"/>
              </a:rPr>
              <a:t>Решение задач на движение,</a:t>
            </a:r>
          </a:p>
          <a:p>
            <a:r>
              <a:rPr lang="ru-RU" sz="3200" b="1" dirty="0" smtClean="0">
                <a:latin typeface="Arial Black" pitchFamily="34" charset="0"/>
                <a:cs typeface="David" pitchFamily="2" charset="-79"/>
              </a:rPr>
              <a:t>       уравнений, </a:t>
            </a:r>
          </a:p>
          <a:p>
            <a:r>
              <a:rPr lang="ru-RU" sz="3200" b="1" dirty="0" smtClean="0">
                <a:latin typeface="Arial Black" pitchFamily="34" charset="0"/>
                <a:cs typeface="David" pitchFamily="2" charset="-79"/>
              </a:rPr>
              <a:t>           проверка вычислительных </a:t>
            </a:r>
          </a:p>
          <a:p>
            <a:r>
              <a:rPr lang="ru-RU" sz="3200" b="1" dirty="0" smtClean="0">
                <a:latin typeface="Arial Black" pitchFamily="34" charset="0"/>
                <a:cs typeface="David" pitchFamily="2" charset="-79"/>
              </a:rPr>
              <a:t>                           навыков.</a:t>
            </a:r>
            <a:endParaRPr lang="ru-RU" sz="3200" b="1" dirty="0">
              <a:latin typeface="Arial Black" pitchFamily="34" charset="0"/>
              <a:cs typeface="David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2928934"/>
            <a:ext cx="3143272" cy="2633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866522" y="3143248"/>
            <a:ext cx="49917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u="sng" dirty="0" smtClean="0">
                <a:solidFill>
                  <a:srgbClr val="FFFF00"/>
                </a:solidFill>
              </a:rPr>
              <a:t>Тетрадь – зачётка: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smtClean="0"/>
              <a:t>Проверка вычислительных навыков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smtClean="0"/>
              <a:t>Решение задач на движение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smtClean="0"/>
              <a:t>Решение уравнений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smtClean="0"/>
              <a:t>Геометрический материал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i="1" dirty="0" smtClean="0"/>
              <a:t>«Единая классная оценка»</a:t>
            </a:r>
            <a:endParaRPr lang="ru-RU" sz="2400" b="1" i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70" decel="100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770" decel="100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1" dur="77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428604"/>
            <a:ext cx="5214974" cy="110799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Задача 1.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dirty="0" smtClean="0"/>
          </a:p>
          <a:p>
            <a:r>
              <a:rPr lang="ru-RU" sz="2800" b="1" dirty="0" smtClean="0"/>
              <a:t>                  </a:t>
            </a:r>
            <a:r>
              <a:rPr lang="ru-RU" sz="2800" b="1" dirty="0" smtClean="0">
                <a:solidFill>
                  <a:schemeClr val="tx1"/>
                </a:solidFill>
              </a:rPr>
              <a:t>48км</a:t>
            </a:r>
            <a:r>
              <a:rPr lang="ru-RU" sz="2800" b="1" dirty="0" smtClean="0"/>
              <a:t>  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929058" y="2071678"/>
            <a:ext cx="4357718" cy="12618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Задача 2.</a:t>
            </a:r>
          </a:p>
          <a:p>
            <a:r>
              <a:rPr lang="ru-RU" dirty="0" smtClean="0"/>
              <a:t>     </a:t>
            </a:r>
            <a:r>
              <a:rPr lang="ru-RU" sz="2800" b="1" dirty="0" smtClean="0">
                <a:solidFill>
                  <a:schemeClr val="tx1"/>
                </a:solidFill>
              </a:rPr>
              <a:t>40 км/ч.</a:t>
            </a:r>
          </a:p>
          <a:p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3857628"/>
            <a:ext cx="5929354" cy="123110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Задача 3.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785786" y="1000108"/>
            <a:ext cx="321471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143372" y="714356"/>
            <a:ext cx="1188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Ѕ=</a:t>
            </a:r>
            <a:r>
              <a:rPr lang="en-US" sz="3600" b="1" dirty="0" err="1" smtClean="0">
                <a:solidFill>
                  <a:srgbClr val="FF0000"/>
                </a:solidFill>
              </a:rPr>
              <a:t>V·t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4214810" y="3000372"/>
            <a:ext cx="20002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715140" y="2285992"/>
            <a:ext cx="13035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V=</a:t>
            </a:r>
            <a:r>
              <a:rPr lang="ru-RU" sz="4000" b="1" dirty="0" smtClean="0">
                <a:solidFill>
                  <a:srgbClr val="C00000"/>
                </a:solidFill>
              </a:rPr>
              <a:t>Ѕ:</a:t>
            </a:r>
            <a:r>
              <a:rPr lang="en-US" sz="4000" b="1" dirty="0" smtClean="0">
                <a:solidFill>
                  <a:srgbClr val="C00000"/>
                </a:solidFill>
              </a:rPr>
              <a:t>t</a:t>
            </a:r>
            <a:endParaRPr lang="ru-RU" sz="4000" b="1" dirty="0">
              <a:solidFill>
                <a:srgbClr val="C00000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1142976" y="4786322"/>
            <a:ext cx="278608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357422" y="457200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</a:t>
            </a:r>
            <a:endParaRPr lang="ru-RU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857356" y="4000504"/>
            <a:ext cx="1342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8 мин.</a:t>
            </a:r>
            <a:endParaRPr lang="ru-RU" sz="32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500562" y="4000504"/>
            <a:ext cx="14157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</a:rPr>
              <a:t>t=</a:t>
            </a:r>
            <a:r>
              <a:rPr lang="ru-RU" sz="4400" b="1" dirty="0" smtClean="0">
                <a:solidFill>
                  <a:srgbClr val="C00000"/>
                </a:solidFill>
              </a:rPr>
              <a:t>Ѕ:</a:t>
            </a:r>
            <a:r>
              <a:rPr lang="en-US" sz="4400" b="1" dirty="0" smtClean="0">
                <a:solidFill>
                  <a:srgbClr val="C00000"/>
                </a:solidFill>
              </a:rPr>
              <a:t>V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6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5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500306"/>
            <a:ext cx="1500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8</a:t>
            </a:r>
            <a:r>
              <a:rPr lang="en-US" sz="4800" b="1" dirty="0" smtClean="0"/>
              <a:t>a=8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572132" y="857232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48:</a:t>
            </a:r>
            <a:r>
              <a:rPr lang="en-US" sz="4800" b="1" dirty="0" smtClean="0"/>
              <a:t>X=6</a:t>
            </a:r>
            <a:endParaRPr lang="ru-RU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71868" y="5000636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y:7=5</a:t>
            </a:r>
            <a:endParaRPr lang="ru-RU" sz="4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857232"/>
            <a:ext cx="19928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24+7=31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29388" y="3500438"/>
            <a:ext cx="16177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5&gt;7-5</a:t>
            </a:r>
            <a:endParaRPr lang="ru-RU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85786" y="4357694"/>
            <a:ext cx="1285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3∙ </a:t>
            </a:r>
            <a:r>
              <a:rPr lang="ru-RU" sz="4800" b="1" dirty="0" err="1" smtClean="0"/>
              <a:t>х</a:t>
            </a:r>
            <a:endParaRPr lang="ru-RU" sz="4800" b="1" dirty="0"/>
          </a:p>
        </p:txBody>
      </p:sp>
      <p:pic>
        <p:nvPicPr>
          <p:cNvPr id="2050" name="Picture 2" descr="C:\Documents and Settings\Галина\Рабочий стол\Анимашки, картинки, шаблоны\18642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1785926"/>
            <a:ext cx="2643206" cy="285752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286512" y="2000240"/>
            <a:ext cx="19111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8</a:t>
            </a:r>
            <a:r>
              <a:rPr lang="en-US" sz="4800" b="1" dirty="0" smtClean="0"/>
              <a:t>=48:6</a:t>
            </a:r>
            <a:endParaRPr lang="ru-RU" sz="4800" b="1" dirty="0" smtClean="0"/>
          </a:p>
          <a:p>
            <a:endParaRPr lang="ru-RU" u="sng" dirty="0" smtClean="0"/>
          </a:p>
        </p:txBody>
      </p:sp>
      <p:pic>
        <p:nvPicPr>
          <p:cNvPr id="11" name="вальс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4291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61" repeatCount="4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643050"/>
            <a:ext cx="2446504" cy="3477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48:</a:t>
            </a:r>
            <a:r>
              <a:rPr lang="en-US" sz="4400" b="1" dirty="0" smtClean="0">
                <a:solidFill>
                  <a:schemeClr val="tx1"/>
                </a:solidFill>
              </a:rPr>
              <a:t>X=6</a:t>
            </a:r>
            <a:r>
              <a:rPr lang="ru-RU" sz="4400" b="1" dirty="0" smtClean="0">
                <a:solidFill>
                  <a:schemeClr val="tx1"/>
                </a:solidFill>
              </a:rPr>
              <a:t>,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Х = 48 : 6,</a:t>
            </a:r>
          </a:p>
          <a:p>
            <a:r>
              <a:rPr lang="ru-RU" sz="4400" b="1" u="sng" dirty="0" smtClean="0">
                <a:solidFill>
                  <a:schemeClr val="tx1"/>
                </a:solidFill>
              </a:rPr>
              <a:t>Х = 8.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48 : 8 = 6,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6 = 6.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643050"/>
            <a:ext cx="2549096" cy="34778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У</a:t>
            </a:r>
            <a:r>
              <a:rPr lang="en-US" sz="4400" b="1" dirty="0" smtClean="0">
                <a:solidFill>
                  <a:schemeClr val="tx1"/>
                </a:solidFill>
              </a:rPr>
              <a:t>:7=5</a:t>
            </a:r>
            <a:r>
              <a:rPr lang="ru-RU" sz="4400" b="1" dirty="0" smtClean="0">
                <a:solidFill>
                  <a:schemeClr val="tx1"/>
                </a:solidFill>
              </a:rPr>
              <a:t>,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У = 7 ∙5,</a:t>
            </a:r>
          </a:p>
          <a:p>
            <a:r>
              <a:rPr lang="ru-RU" sz="4400" b="1" u="sng" dirty="0" smtClean="0">
                <a:solidFill>
                  <a:schemeClr val="tx1"/>
                </a:solidFill>
              </a:rPr>
              <a:t>У = 35.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 35 : 7 = 5,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5 = 5.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57950" y="1571612"/>
            <a:ext cx="2343423" cy="34778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8</a:t>
            </a:r>
            <a:r>
              <a:rPr lang="en-US" sz="4400" b="1" dirty="0" smtClean="0">
                <a:solidFill>
                  <a:schemeClr val="tx1"/>
                </a:solidFill>
              </a:rPr>
              <a:t>a=8</a:t>
            </a:r>
            <a:r>
              <a:rPr lang="ru-RU" sz="4400" b="1" dirty="0" smtClean="0">
                <a:solidFill>
                  <a:schemeClr val="tx1"/>
                </a:solidFill>
              </a:rPr>
              <a:t>,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а = 8 : 8,</a:t>
            </a:r>
          </a:p>
          <a:p>
            <a:r>
              <a:rPr lang="ru-RU" sz="4400" b="1" u="sng" dirty="0" err="1" smtClean="0">
                <a:solidFill>
                  <a:schemeClr val="tx1"/>
                </a:solidFill>
              </a:rPr>
              <a:t>а=</a:t>
            </a:r>
            <a:r>
              <a:rPr lang="ru-RU" sz="4400" b="1" u="sng" dirty="0" smtClean="0">
                <a:solidFill>
                  <a:schemeClr val="tx1"/>
                </a:solidFill>
              </a:rPr>
              <a:t> 1.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8 ∙1=8,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8 = 8.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6" name="Picture 9" descr="02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30741df58539e844896dde437a57c76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5214950"/>
            <a:ext cx="1917700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Галина\Рабочий стол\Анимашки, картинки, шаблоны\картинки школа\Организатор клипов (Microsoft)4 с аним\j0232723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928670"/>
            <a:ext cx="2605087" cy="137318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ru-RU" i="1" dirty="0" smtClean="0">
                <a:latin typeface="Arial Black" pitchFamily="34" charset="0"/>
              </a:rPr>
              <a:t>Начальная геометрия.</a:t>
            </a:r>
            <a:endParaRPr lang="ru-RU" i="1" dirty="0"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457200" indent="-457200">
              <a:buNone/>
            </a:pPr>
            <a:endParaRPr lang="ru-RU" dirty="0" smtClean="0"/>
          </a:p>
          <a:p>
            <a:pPr marL="457200" indent="-457200">
              <a:buNone/>
            </a:pPr>
            <a:r>
              <a:rPr lang="ru-RU" dirty="0" smtClean="0"/>
              <a:t>1.</a:t>
            </a:r>
          </a:p>
          <a:p>
            <a:pPr marL="457200" indent="-457200">
              <a:buNone/>
            </a:pPr>
            <a:endParaRPr lang="ru-RU" dirty="0" smtClean="0"/>
          </a:p>
          <a:p>
            <a:pPr marL="457200" indent="-457200">
              <a:buNone/>
            </a:pPr>
            <a:r>
              <a:rPr lang="ru-RU" dirty="0" smtClean="0"/>
              <a:t>2.</a:t>
            </a:r>
          </a:p>
          <a:p>
            <a:pPr marL="457200" indent="-457200">
              <a:buNone/>
            </a:pPr>
            <a:endParaRPr lang="ru-RU" dirty="0" smtClean="0"/>
          </a:p>
          <a:p>
            <a:pPr marL="457200" indent="-457200">
              <a:buNone/>
            </a:pPr>
            <a:r>
              <a:rPr lang="ru-RU" dirty="0" smtClean="0"/>
              <a:t>3.</a:t>
            </a:r>
            <a:r>
              <a:rPr lang="en-US" b="1" dirty="0" smtClean="0"/>
              <a:t> I</a:t>
            </a:r>
            <a:endParaRPr lang="ru-RU" b="1" dirty="0" smtClean="0"/>
          </a:p>
          <a:p>
            <a:pPr marL="457200" indent="-457200">
              <a:buNone/>
            </a:pPr>
            <a:endParaRPr lang="ru-RU" dirty="0" smtClean="0"/>
          </a:p>
          <a:p>
            <a:pPr marL="457200" indent="-457200">
              <a:buNone/>
            </a:pPr>
            <a:r>
              <a:rPr lang="ru-RU" dirty="0" smtClean="0"/>
              <a:t>4.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57224" y="2786058"/>
            <a:ext cx="321471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857224" y="5429264"/>
            <a:ext cx="3571900" cy="142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928662" y="4643446"/>
            <a:ext cx="335758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857224" y="3714752"/>
            <a:ext cx="321471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14348" y="5286388"/>
            <a:ext cx="245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357290" y="5286388"/>
            <a:ext cx="245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714348" y="55007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0</a:t>
            </a:r>
            <a:endParaRPr lang="ru-RU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1357290" y="55007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pic>
        <p:nvPicPr>
          <p:cNvPr id="1027" name="Picture 3" descr="C:\Documents and Settings\Галина\Рабочий стол\Анимашки, картинки, шаблоны\картинки школа\Организатор клипов (Microsoft)2\j0290673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214422"/>
            <a:ext cx="2805803" cy="1643074"/>
          </a:xfrm>
          <a:prstGeom prst="rect">
            <a:avLst/>
          </a:prstGeom>
          <a:noFill/>
        </p:spPr>
      </p:pic>
      <p:cxnSp>
        <p:nvCxnSpPr>
          <p:cNvPr id="40" name="Прямая со стрелкой 39"/>
          <p:cNvCxnSpPr/>
          <p:nvPr/>
        </p:nvCxnSpPr>
        <p:spPr>
          <a:xfrm>
            <a:off x="4857752" y="3357562"/>
            <a:ext cx="35719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786314" y="3214686"/>
            <a:ext cx="245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5214942" y="3214686"/>
            <a:ext cx="245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4714876" y="335756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0</a:t>
            </a:r>
            <a:endParaRPr lang="ru-RU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6143636" y="335756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6143636" y="3214686"/>
            <a:ext cx="245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7143768" y="335756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7715272" y="335756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7143768" y="3214686"/>
            <a:ext cx="245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7715272" y="3214686"/>
            <a:ext cx="245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7072330" y="2928934"/>
            <a:ext cx="386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</a:t>
            </a:r>
            <a:endParaRPr lang="ru-RU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6143636" y="2928934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7715272" y="292893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</a:t>
            </a:r>
            <a:endParaRPr lang="ru-RU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85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85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38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38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85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385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38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85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85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38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38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85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385" decel="100000"/>
                                        <p:tgtEl>
                                          <p:spTgt spid="3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38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38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85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385" decel="100000"/>
                                        <p:tgtEl>
                                          <p:spTgt spid="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9" dur="38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1" dur="38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0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/>
      <p:bldP spid="34" grpId="0"/>
      <p:bldP spid="43" grpId="0"/>
      <p:bldP spid="44" grpId="0"/>
      <p:bldP spid="45" grpId="0"/>
      <p:bldP spid="46" grpId="0"/>
      <p:bldP spid="47" grpId="0"/>
      <p:bldP spid="47" grpId="1"/>
      <p:bldP spid="48" grpId="0"/>
      <p:bldP spid="49" grpId="0"/>
      <p:bldP spid="50" grpId="0"/>
      <p:bldP spid="51" grpId="0"/>
      <p:bldP spid="51" grpId="1"/>
      <p:bldP spid="52" grpId="0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143240" y="571480"/>
            <a:ext cx="34596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Comic Sans MS" pitchFamily="66" charset="0"/>
              </a:rPr>
              <a:t>Кафе «Весёлое»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142984"/>
            <a:ext cx="814393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Пошли Таня и Костя за грибами. </a:t>
            </a:r>
          </a:p>
          <a:p>
            <a:r>
              <a:rPr lang="ru-RU" sz="2800" dirty="0" smtClean="0"/>
              <a:t>Когда шли мимо берез, Костя нашел подберезовик. Когда шли около дубов, Таня нашла белый гриб. Проходили мимо пенечков, Костя нашел 2 опенка. </a:t>
            </a:r>
          </a:p>
          <a:p>
            <a:r>
              <a:rPr lang="ru-RU" sz="2800" dirty="0" smtClean="0"/>
              <a:t>А когда зашли в сосновый лес, Таня нашла масленок, рыжик и мухомор. 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Вопросы.</a:t>
            </a:r>
            <a:r>
              <a:rPr lang="ru-RU" sz="2800" dirty="0" smtClean="0"/>
              <a:t> Сколько всего грибов нашли Таня и Костя? </a:t>
            </a:r>
            <a:endParaRPr lang="ru-RU" sz="40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0000FF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5072074"/>
            <a:ext cx="4965142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Сколько грибов дети пожарят? </a:t>
            </a:r>
            <a:endParaRPr lang="ru-RU" sz="48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0000FF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1071546"/>
            <a:ext cx="72866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Пришли к Антону на день рождения гости. </a:t>
            </a:r>
          </a:p>
          <a:p>
            <a:r>
              <a:rPr lang="ru-RU" sz="2800" b="1" dirty="0" smtClean="0"/>
              <a:t>Макар подарил ему живого попугайчика, Степан - заводной трактор, Лиза подарила деревянный конструктор, Валя - комплект переводных картинок. 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Вопросы. Сколько подарков получил Антон?</a:t>
            </a:r>
          </a:p>
          <a:p>
            <a:endParaRPr lang="ru-RU" sz="2800" b="1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0000FF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  <a:p>
            <a:endParaRPr lang="ru-RU" sz="2800" b="1" dirty="0" smtClean="0"/>
          </a:p>
          <a:p>
            <a:r>
              <a:rPr lang="ru-RU" sz="2800" b="1" dirty="0" smtClean="0"/>
              <a:t>Сколько детей было на дне рождения? </a:t>
            </a:r>
            <a:endParaRPr lang="ru-RU" sz="2800" b="1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0000FF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  <a:p>
            <a:endParaRPr lang="ru-RU" sz="2800" b="1" dirty="0" smtClean="0"/>
          </a:p>
          <a:p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8286776" y="392906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/>
                </a:solidFill>
              </a:rPr>
              <a:t>7</a:t>
            </a:r>
            <a:endParaRPr lang="ru-RU" sz="6000" b="1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3504" y="4929198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/>
                </a:solidFill>
              </a:rPr>
              <a:t>6</a:t>
            </a:r>
            <a:endParaRPr lang="ru-RU" sz="6000" b="1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29586" y="357187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4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86578" y="4714884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5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1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ld"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build="allAtOnce"/>
      <p:bldP spid="10" grpId="0"/>
      <p:bldP spid="12" grpId="0" build="allAtOnce"/>
      <p:bldP spid="14" grpId="0" build="allAtOnce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928670"/>
            <a:ext cx="5196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И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76" y="2143116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Т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3286124"/>
            <a:ext cx="5309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4286256"/>
            <a:ext cx="405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Г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1000108"/>
            <a:ext cx="5857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tx2"/>
                </a:solidFill>
              </a:rPr>
              <a:t>-Какую исследовательскую работу</a:t>
            </a:r>
          </a:p>
          <a:p>
            <a:r>
              <a:rPr lang="ru-RU" sz="2800" b="1" i="1" dirty="0" smtClean="0">
                <a:solidFill>
                  <a:schemeClr val="tx2"/>
                </a:solidFill>
              </a:rPr>
              <a:t> мы проводили на уроке?</a:t>
            </a:r>
            <a:endParaRPr lang="ru-RU" sz="2800" b="1" i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2143116"/>
            <a:ext cx="52985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В каких заданиях вы проявили 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своё творчество?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8794" y="3500438"/>
            <a:ext cx="5490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FF00"/>
                </a:solidFill>
              </a:rPr>
              <a:t>-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Какие страницы вас очаровали?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8794" y="4429132"/>
            <a:ext cx="639457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sz="2800" b="1" i="1" smtClean="0">
                <a:solidFill>
                  <a:schemeClr val="accent4">
                    <a:lumMod val="75000"/>
                  </a:schemeClr>
                </a:solidFill>
              </a:rPr>
              <a:t>При выполнении, </a:t>
            </a: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каких заданий </a:t>
            </a:r>
          </a:p>
          <a:p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возникали трудности, где  было легко</a:t>
            </a:r>
          </a:p>
          <a:p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  и комфортно?</a:t>
            </a:r>
            <a:endParaRPr lang="ru-RU" sz="28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1" name="Picture 7" descr="q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429520" y="500042"/>
            <a:ext cx="1390650" cy="238125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8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800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800" decel="100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</TotalTime>
  <Words>379</Words>
  <PresentationFormat>Экран (4:3)</PresentationFormat>
  <Paragraphs>125</Paragraphs>
  <Slides>11</Slides>
  <Notes>2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  <vt:lpstr>Начальная геометрия.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Valued Acer Customer</cp:lastModifiedBy>
  <cp:revision>20</cp:revision>
  <dcterms:modified xsi:type="dcterms:W3CDTF">2009-03-17T11:14:37Z</dcterms:modified>
</cp:coreProperties>
</file>